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8BF903-B64F-4CE4-B8FD-D4B4CDABA1EB}" v="8" dt="2022-06-14T06:44:47.371"/>
    <p1510:client id="{BF47CCA1-07C1-439B-8803-21C857FADE87}" v="177" dt="2022-06-14T05:10:29.7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26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3B3C7E-BC2D-4436-8B03-AC421FA66787}"/>
              </a:ext>
            </a:extLst>
          </p:cNvPr>
          <p:cNvSpPr/>
          <p:nvPr/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6887E-4265-46F7-9DE0-605FFFC907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5130" y="1066800"/>
            <a:ext cx="8112369" cy="2073119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 cap="all" spc="39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B1A74-54F5-45CA-8922-87FFD5751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5804" y="4876802"/>
            <a:ext cx="7821637" cy="102869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BE6EF-9D0F-4ABF-B92C-E967FE3F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AB150-954C-4F02-89AC-DA7163D7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9965" y="6245352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16270-CBD7-4ACC-BFC5-9CADE7226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B5D0C1-066E-4C02-A6B8-59FAE4A19724}"/>
              </a:ext>
            </a:extLst>
          </p:cNvPr>
          <p:cNvGrpSpPr/>
          <p:nvPr/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83104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B1126-542A-43AD-8078-EE356516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A5F98B-5F32-4561-BFBC-9F6E5DA0A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28700" y="2161903"/>
            <a:ext cx="10134600" cy="3743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3D0DD-B04E-4E48-8EE1-51E46131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1352D-F9C0-4442-9601-A09A765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C0801-9C45-40AE-AB33-5742CDA4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51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946561-59BF-4566-AD2C-9B05C4771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6250" y="723899"/>
            <a:ext cx="2271849" cy="54102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F7870-6CBD-47E2-854C-68141BAA1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3900" y="723899"/>
            <a:ext cx="8302534" cy="5410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2FAF3-C106-49CB-A845-1FC7F7313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D5CCC-00E8-48FA-91A6-921E7B644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E1751-E7AA-406D-A977-1ACEF1FBD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032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DC87-4B97-4A7C-BC4C-6E772456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59FD9-57FD-4ABA-9FCD-795405253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BD40E-B0AA-47B8-900F-488A8AEC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E623C-1E35-4485-A5B4-A71969BE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6BB9-EF4F-465E-985B-34521F68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66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F5577-D71B-4279-B07A-62F703E5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8367D-C35C-4023-BEBE-F834D033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FCF8A-B8C6-496A-98A5-BBB52DB70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DE45C10-227D-42DF-A888-EEFD3784F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" y="750338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214944-8898-48BC-AE6F-065DA7BBB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80478" y="4714704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4B3AAB-30C4-441D-B481-D253F8325953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CB6176-5585-40BC-BC9C-CA625F989F1B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7C4F1D9-97D8-43DD-A319-C56367F97FCE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5E64ED-B373-4866-B5A2-E805D316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291" y="1274475"/>
            <a:ext cx="3761832" cy="2823913"/>
          </a:xfrm>
        </p:spPr>
        <p:txBody>
          <a:bodyPr anchor="b">
            <a:normAutofit/>
          </a:bodyPr>
          <a:lstStyle>
            <a:lvl1pPr algn="ctr">
              <a:defRPr sz="3200" cap="all" spc="6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6168-DDAE-41B2-A0D5-42185A2D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756" y="2730304"/>
            <a:ext cx="4383030" cy="13973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9482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825EB-71EE-41B3-89D2-47A0C7C35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2F7D-C4AD-4BD4-AAC8-F0223EE4A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7305" y="2155369"/>
            <a:ext cx="4953000" cy="3998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FB088-28C6-4667-8DF2-0DE32AE3E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5369"/>
            <a:ext cx="4953000" cy="3998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6095F-AE34-4E94-B722-E3A1205AE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6A8E6-BD94-48EA-8F35-DA0DF910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78AEF-56B8-49F5-81E8-663B1FFA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257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873F-001F-4254-97F3-05329E6A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55171"/>
            <a:ext cx="10134600" cy="11355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7B575-060F-4296-A28A-93DA109F9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7306" y="1801620"/>
            <a:ext cx="4849036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81A51-F4D1-4A02-9918-C416F820B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7306" y="2619103"/>
            <a:ext cx="4849036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916D0-3DFE-455D-9888-3FDEFD3D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108" y="1801620"/>
            <a:ext cx="4904585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3D763-0643-4A48-8007-93391C59F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108" y="2619103"/>
            <a:ext cx="4904585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A2D07B-3A5D-41C2-83B8-BD1AD6522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2C1367-FE5A-4CDD-B85B-724FFFE5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2F244-23EB-4E1A-B74F-77F23F87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682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6C0A-BEF4-4DE4-A9D2-C60298FC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67C0AC-3C98-4D68-AE72-CFFA1638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7722A-E2E4-45D2-8A20-4853ED68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B9201-B20B-4412-B745-F2F6A914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918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4889A-9ABE-4409-BAD8-F84C36C1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DA5A70-FE21-4CB6-A67B-1DC798E9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4AD11-7FD2-432C-A6AB-395BE927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955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97CF-9CDD-4E78-8F35-A2FFE786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94BFE-7A85-4123-B0F7-4DB1C141C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6800"/>
            <a:ext cx="6172200" cy="48386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EFD6D-1929-4A73-A860-22A36FF5C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399A5-94A1-4452-AFF0-918BDA8B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589D8-DD83-406C-A77A-176D23993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46024-82ED-40EF-8846-F6CC44BC5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59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12FA-83A4-42AF-98D7-312C4C5A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F1DC8-2932-4C6E-BFBB-8BA1C9598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5942012" cy="4838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E0000-EF01-46A5-8A71-25FB7EA3F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AD40B-9246-4532-9F73-5BA9061C3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6B9A0-5B1C-4F7B-828A-EF74E514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E99FB-C932-4165-A612-8B302D8F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805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E7638-D991-46E7-BF2C-67D1AC82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23900"/>
            <a:ext cx="10134600" cy="12884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C6B9C-4923-4DAB-9748-D5CD289EB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2161903"/>
            <a:ext cx="10134600" cy="3969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78CF6-4B33-40E4-B881-5F4C56837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4765" y="6245032"/>
            <a:ext cx="5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E857E-F564-4539-9984-10435B614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841" y="6245032"/>
            <a:ext cx="2659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C485584D-7D79-4248-9986-4CA35242F944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EABEF-B998-4B11-A878-8F492F8E3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9964" y="6245033"/>
            <a:ext cx="41122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B54D17-3792-403D-9127-495845021D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60920 w 12192000"/>
              <a:gd name="connsiteY0" fmla="*/ 157606 h 6858000"/>
              <a:gd name="connsiteX1" fmla="*/ 160920 w 12192000"/>
              <a:gd name="connsiteY1" fmla="*/ 6700394 h 6858000"/>
              <a:gd name="connsiteX2" fmla="*/ 12031081 w 12192000"/>
              <a:gd name="connsiteY2" fmla="*/ 6700394 h 6858000"/>
              <a:gd name="connsiteX3" fmla="*/ 12031081 w 12192000"/>
              <a:gd name="connsiteY3" fmla="*/ 1576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0920" y="157606"/>
                </a:moveTo>
                <a:lnTo>
                  <a:pt x="160920" y="6700394"/>
                </a:lnTo>
                <a:lnTo>
                  <a:pt x="12031081" y="6700394"/>
                </a:lnTo>
                <a:lnTo>
                  <a:pt x="12031081" y="1576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214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-228600" algn="l" defTabSz="914400" rtl="0" eaLnBrk="1" latinLnBrk="0" hangingPunct="1">
        <a:lnSpc>
          <a:spcPct val="11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AB7CFDD-E67B-4078-9BD0-D09D4200E4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91E377-3C4E-4C42-B42C-858169F3A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CB22E5-479E-63E0-88B0-04EE980E0C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1000"/>
          </a:blip>
          <a:srcRect t="14887" r="-2" b="21641"/>
          <a:stretch/>
        </p:blipFill>
        <p:spPr>
          <a:xfrm>
            <a:off x="-1" y="1"/>
            <a:ext cx="12192001" cy="685799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455401" y="1066801"/>
            <a:ext cx="7272408" cy="2077328"/>
          </a:xfrm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normAutofit/>
          </a:bodyPr>
          <a:lstStyle/>
          <a:p>
            <a:r>
              <a:rPr lang="de-DE" sz="3600" err="1">
                <a:solidFill>
                  <a:schemeClr val="bg1"/>
                </a:solidFill>
                <a:cs typeface="Calibri Light"/>
              </a:rPr>
              <a:t>Eindpresentatie</a:t>
            </a:r>
            <a:br>
              <a:rPr lang="de-DE" sz="3600">
                <a:cs typeface="Calibri Light"/>
              </a:rPr>
            </a:br>
            <a:r>
              <a:rPr lang="de-DE" sz="2400">
                <a:solidFill>
                  <a:schemeClr val="bg1"/>
                </a:solidFill>
                <a:cs typeface="Calibri Light"/>
              </a:rPr>
              <a:t>van </a:t>
            </a:r>
            <a:r>
              <a:rPr lang="de-DE" sz="2400" err="1">
                <a:solidFill>
                  <a:schemeClr val="bg1"/>
                </a:solidFill>
                <a:cs typeface="Calibri Light"/>
              </a:rPr>
              <a:t>zooi</a:t>
            </a:r>
            <a:r>
              <a:rPr lang="de-DE" sz="2400">
                <a:solidFill>
                  <a:schemeClr val="bg1"/>
                </a:solidFill>
                <a:cs typeface="Calibri Light"/>
              </a:rPr>
              <a:t> </a:t>
            </a:r>
            <a:r>
              <a:rPr lang="de-DE" sz="2400" err="1">
                <a:solidFill>
                  <a:schemeClr val="bg1"/>
                </a:solidFill>
                <a:cs typeface="Calibri Light"/>
              </a:rPr>
              <a:t>naar</a:t>
            </a:r>
            <a:r>
              <a:rPr lang="de-DE" sz="2400">
                <a:solidFill>
                  <a:schemeClr val="bg1"/>
                </a:solidFill>
                <a:cs typeface="Calibri Light"/>
              </a:rPr>
              <a:t> </a:t>
            </a:r>
            <a:r>
              <a:rPr lang="de-DE" sz="2400" err="1">
                <a:solidFill>
                  <a:schemeClr val="bg1"/>
                </a:solidFill>
                <a:cs typeface="Calibri Light"/>
              </a:rPr>
              <a:t>mooi</a:t>
            </a:r>
            <a:endParaRPr lang="de-DE" sz="2400" err="1">
              <a:solidFill>
                <a:schemeClr val="bg1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558988" y="4876803"/>
            <a:ext cx="5074022" cy="1257295"/>
          </a:xfrm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z="2400">
                <a:solidFill>
                  <a:schemeClr val="bg1"/>
                </a:solidFill>
                <a:cs typeface="Calibri"/>
              </a:rPr>
              <a:t>Door: </a:t>
            </a:r>
            <a:r>
              <a:rPr lang="de-DE" sz="2400" err="1">
                <a:solidFill>
                  <a:schemeClr val="bg1"/>
                </a:solidFill>
                <a:cs typeface="Calibri"/>
              </a:rPr>
              <a:t>Lotus,Winnie</a:t>
            </a:r>
            <a:r>
              <a:rPr lang="de-DE" sz="2400">
                <a:solidFill>
                  <a:schemeClr val="bg1"/>
                </a:solidFill>
                <a:cs typeface="Calibri"/>
              </a:rPr>
              <a:t> en Rinde</a:t>
            </a:r>
            <a:endParaRPr lang="de-DE" sz="2400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1B7537E-7B93-4306-B9DF-4CD583E0A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37480"/>
            <a:ext cx="867485" cy="115439"/>
            <a:chOff x="8910933" y="1861308"/>
            <a:chExt cx="867485" cy="11543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0AB796C-11E6-468E-9C0D-38940D8E2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FC9ACE4-DF02-4B56-B482-DDAD2EC09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99CC309-9401-4122-8206-A304650EFC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C412E8-1562-602A-5755-ECC461CFA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b="1" dirty="0"/>
              <a:t>Ons eindproduct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0D4E19-6D78-A104-C089-E7FD63519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2161903"/>
            <a:ext cx="4776788" cy="39693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nl-NL" dirty="0"/>
              <a:t>Stof en haakjes</a:t>
            </a:r>
          </a:p>
          <a:p>
            <a:pPr marL="342900" indent="-342900">
              <a:buFont typeface="Arial"/>
              <a:buChar char="•"/>
            </a:pPr>
            <a:r>
              <a:rPr lang="nl-NL" dirty="0" err="1"/>
              <a:t>Uitelkaar</a:t>
            </a:r>
            <a:r>
              <a:rPr lang="nl-NL" dirty="0"/>
              <a:t> schuiven</a:t>
            </a:r>
          </a:p>
          <a:p>
            <a:pPr marL="342900" indent="-342900">
              <a:buFont typeface="Arial"/>
              <a:buChar char="•"/>
            </a:pPr>
            <a:r>
              <a:rPr lang="nl-NL" dirty="0"/>
              <a:t>Donkerder en lichter</a:t>
            </a:r>
          </a:p>
          <a:p>
            <a:pPr marL="342900" indent="-342900">
              <a:buFont typeface="Arial"/>
              <a:buChar char="•"/>
            </a:pPr>
            <a:r>
              <a:rPr lang="nl-NL" dirty="0"/>
              <a:t>solderen</a:t>
            </a:r>
          </a:p>
          <a:p>
            <a:pPr marL="342900" indent="-342900">
              <a:buFont typeface="Arial"/>
              <a:buChar char="•"/>
            </a:pPr>
            <a:r>
              <a:rPr lang="nl-NL" dirty="0"/>
              <a:t>Waarom? </a:t>
            </a:r>
          </a:p>
          <a:p>
            <a:pPr marL="342900" indent="-342900">
              <a:buFont typeface="Arial"/>
              <a:buChar char="•"/>
            </a:pPr>
            <a:r>
              <a:rPr lang="nl-NL" dirty="0"/>
              <a:t>veel ideeën met de haakjes en stof</a:t>
            </a:r>
          </a:p>
          <a:p>
            <a:pPr marL="342900" indent="-342900">
              <a:buFont typeface="Arial"/>
              <a:buChar char="•"/>
            </a:pPr>
            <a:endParaRPr lang="nl-NL" sz="2400" dirty="0"/>
          </a:p>
          <a:p>
            <a:pPr marL="342900" indent="-342900">
              <a:buFont typeface="Arial"/>
              <a:buChar char="•"/>
            </a:pPr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483BCB1-04E9-C4A6-FBC9-CAC2E8DAFC74}"/>
              </a:ext>
            </a:extLst>
          </p:cNvPr>
          <p:cNvSpPr txBox="1"/>
          <p:nvPr/>
        </p:nvSpPr>
        <p:spPr>
          <a:xfrm>
            <a:off x="5709862" y="1937956"/>
            <a:ext cx="609771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 b="1" dirty="0">
                <a:ea typeface="+mn-lt"/>
                <a:cs typeface="+mn-lt"/>
              </a:rPr>
              <a:t>Van de opdrachtgever</a:t>
            </a:r>
          </a:p>
          <a:p>
            <a:r>
              <a:rPr lang="nl-NL" sz="1800" b="1" dirty="0">
                <a:ea typeface="+mn-lt"/>
                <a:cs typeface="+mn-lt"/>
              </a:rPr>
              <a:t>· </a:t>
            </a:r>
            <a:r>
              <a:rPr lang="nl-NL" sz="1800" dirty="0">
                <a:ea typeface="+mn-lt"/>
                <a:cs typeface="+mn-lt"/>
              </a:rPr>
              <a:t>Het ontwerp bestaat uit minimaal 1 van de afvalmaterialen van de opdrachtgever.</a:t>
            </a:r>
            <a:endParaRPr lang="nl-NL" sz="1800" dirty="0"/>
          </a:p>
          <a:p>
            <a:r>
              <a:rPr lang="nl-NL" sz="1800" b="1" dirty="0">
                <a:ea typeface="+mn-lt"/>
                <a:cs typeface="+mn-lt"/>
              </a:rPr>
              <a:t>·</a:t>
            </a:r>
            <a:r>
              <a:rPr lang="nl-NL" sz="1800" dirty="0">
                <a:ea typeface="+mn-lt"/>
                <a:cs typeface="+mn-lt"/>
              </a:rPr>
              <a:t> Het afvalmateriaal blijft herkenbaar.</a:t>
            </a:r>
            <a:endParaRPr lang="nl-NL" sz="1800" dirty="0"/>
          </a:p>
          <a:p>
            <a:r>
              <a:rPr lang="nl-NL" sz="1800" b="1" dirty="0">
                <a:ea typeface="+mn-lt"/>
                <a:cs typeface="+mn-lt"/>
              </a:rPr>
              <a:t>· </a:t>
            </a:r>
            <a:r>
              <a:rPr lang="nl-NL" sz="1800" dirty="0">
                <a:ea typeface="+mn-lt"/>
                <a:cs typeface="+mn-lt"/>
              </a:rPr>
              <a:t>Het ontwerp is functioneel.</a:t>
            </a:r>
            <a:endParaRPr lang="nl-NL" sz="1800" dirty="0"/>
          </a:p>
          <a:p>
            <a:r>
              <a:rPr lang="nl-NL" sz="1800" dirty="0"/>
              <a:t>Stoer </a:t>
            </a:r>
          </a:p>
          <a:p>
            <a:endParaRPr lang="nl-NL" sz="1800" b="1" dirty="0"/>
          </a:p>
          <a:p>
            <a:r>
              <a:rPr lang="nl-NL" sz="1800" b="1" dirty="0"/>
              <a:t>Van ons</a:t>
            </a:r>
          </a:p>
          <a:p>
            <a:pPr marL="342900" indent="-342900">
              <a:buFont typeface="Arial"/>
              <a:buChar char="•"/>
            </a:pPr>
            <a:r>
              <a:rPr lang="nl-NL" sz="1800" dirty="0"/>
              <a:t>Stof gebruiken </a:t>
            </a:r>
          </a:p>
          <a:p>
            <a:pPr marL="342900" indent="-342900">
              <a:buFont typeface="Arial"/>
              <a:buChar char="•"/>
            </a:pPr>
            <a:r>
              <a:rPr lang="nl-NL" sz="1800" dirty="0" err="1"/>
              <a:t>Ijzere</a:t>
            </a:r>
            <a:r>
              <a:rPr lang="nl-NL" sz="1800" dirty="0"/>
              <a:t> haakjes gebruiken</a:t>
            </a:r>
          </a:p>
          <a:p>
            <a:pPr marL="342900" indent="-342900">
              <a:buFont typeface="Arial"/>
              <a:buChar char="•"/>
            </a:pPr>
            <a:r>
              <a:rPr lang="nl-NL" sz="1800" dirty="0"/>
              <a:t>stoer</a:t>
            </a:r>
          </a:p>
          <a:p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4029100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9">
            <a:extLst>
              <a:ext uri="{FF2B5EF4-FFF2-40B4-BE49-F238E27FC236}">
                <a16:creationId xmlns:a16="http://schemas.microsoft.com/office/drawing/2014/main" id="{9D3B3C7E-BC2D-4436-8B03-AC421FA66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9B5D0C1-066E-4C02-A6B8-59FAE4A19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7" name="Straight Connector 13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14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9" name="Rectangle 16">
            <a:extLst>
              <a:ext uri="{FF2B5EF4-FFF2-40B4-BE49-F238E27FC236}">
                <a16:creationId xmlns:a16="http://schemas.microsoft.com/office/drawing/2014/main" id="{4905C695-F54E-4EF8-8AEF-811D460E7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18">
            <a:extLst>
              <a:ext uri="{FF2B5EF4-FFF2-40B4-BE49-F238E27FC236}">
                <a16:creationId xmlns:a16="http://schemas.microsoft.com/office/drawing/2014/main" id="{485CD2A3-2099-476E-9A85-55DC735FA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8080" y="159026"/>
            <a:ext cx="5943600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DB53341-4CBD-481B-A08A-9C061A20D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827" y="1066801"/>
            <a:ext cx="4554747" cy="20773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b="1" cap="all" spc="390" err="1"/>
              <a:t>proces</a:t>
            </a:r>
            <a:endParaRPr lang="en-US" sz="2800" b="1" kern="1200" cap="all" spc="390" baseline="0" err="1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92979E8-2E86-433E-A7E4-5F102E45A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90458" y="4237480"/>
            <a:ext cx="867485" cy="115439"/>
            <a:chOff x="8910933" y="1861308"/>
            <a:chExt cx="867485" cy="11543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DDEF0D5-EF9F-43D4-BF40-27A3121E0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1438B34-2B34-4614-B3B4-D09927150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C691BDB-93D3-4721-903C-45DD9590F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549A7EC0-48F5-6F81-A3B4-62C7D7CEF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28" y="514778"/>
            <a:ext cx="4676065" cy="582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70D8DE28-4804-9F48-F549-DE9447A0EB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441451"/>
              </p:ext>
            </p:extLst>
          </p:nvPr>
        </p:nvGraphicFramePr>
        <p:xfrm>
          <a:off x="6338533" y="-53920"/>
          <a:ext cx="5476746" cy="6985668"/>
        </p:xfrm>
        <a:graphic>
          <a:graphicData uri="http://schemas.openxmlformats.org/drawingml/2006/table">
            <a:tbl>
              <a:tblPr/>
              <a:tblGrid>
                <a:gridCol w="1813040">
                  <a:extLst>
                    <a:ext uri="{9D8B030D-6E8A-4147-A177-3AD203B41FA5}">
                      <a16:colId xmlns:a16="http://schemas.microsoft.com/office/drawing/2014/main" val="3588998305"/>
                    </a:ext>
                  </a:extLst>
                </a:gridCol>
                <a:gridCol w="1831853">
                  <a:extLst>
                    <a:ext uri="{9D8B030D-6E8A-4147-A177-3AD203B41FA5}">
                      <a16:colId xmlns:a16="http://schemas.microsoft.com/office/drawing/2014/main" val="4023639012"/>
                    </a:ext>
                  </a:extLst>
                </a:gridCol>
                <a:gridCol w="1831853">
                  <a:extLst>
                    <a:ext uri="{9D8B030D-6E8A-4147-A177-3AD203B41FA5}">
                      <a16:colId xmlns:a16="http://schemas.microsoft.com/office/drawing/2014/main" val="3874993684"/>
                    </a:ext>
                  </a:extLst>
                </a:gridCol>
              </a:tblGrid>
              <a:tr h="119026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Metaal (haakje) </a:t>
                      </a:r>
                      <a:endParaRPr lang="nl-NL" sz="8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4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Stof? (lapje)(gaas) </a:t>
                      </a:r>
                      <a:endParaRPr lang="nl-NL" sz="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29803" marR="29803" marT="14901" marB="14901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4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Kunstof (buisje/paaltje) </a:t>
                      </a:r>
                      <a:endParaRPr lang="nl-NL" sz="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29803" marR="29803" marT="14901" marB="14901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058952"/>
                  </a:ext>
                </a:extLst>
              </a:tr>
              <a:tr h="867100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800" b="1" i="0" dirty="0">
                          <a:effectLst/>
                          <a:latin typeface="Calibri" panose="020F0502020204030204" pitchFamily="34" charset="0"/>
                        </a:rPr>
                        <a:t>Opwarmen(verbranden) </a:t>
                      </a:r>
                      <a:endParaRPr lang="nl-NL" sz="1000" b="1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800" b="1" i="0" dirty="0">
                          <a:effectLst/>
                          <a:latin typeface="Calibri" panose="020F0502020204030204" pitchFamily="34" charset="0"/>
                        </a:rPr>
                        <a:t>Buigen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800" b="1" i="0" dirty="0">
                          <a:effectLst/>
                          <a:latin typeface="Calibri" panose="020F0502020204030204" pitchFamily="34" charset="0"/>
                        </a:rPr>
                        <a:t>Smelten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800" b="1" i="0" dirty="0">
                          <a:effectLst/>
                          <a:latin typeface="Calibri" panose="020F0502020204030204" pitchFamily="34" charset="0"/>
                        </a:rPr>
                        <a:t>Breken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800" b="1" i="0" dirty="0">
                          <a:effectLst/>
                          <a:latin typeface="Calibri" panose="020F0502020204030204" pitchFamily="34" charset="0"/>
                        </a:rPr>
                        <a:t>Verdampen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800" b="1" i="0" dirty="0">
                          <a:effectLst/>
                          <a:latin typeface="Calibri" panose="020F0502020204030204" pitchFamily="34" charset="0"/>
                        </a:rPr>
                        <a:t>In brand vliegen </a:t>
                      </a:r>
                    </a:p>
                    <a:p>
                      <a:pPr algn="l" rtl="0" fontAlgn="base"/>
                      <a:r>
                        <a:rPr lang="nl-NL" sz="8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00" b="1" i="0" dirty="0">
                        <a:effectLst/>
                      </a:endParaRP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E0C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C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C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Het heel lang in water leggen </a:t>
                      </a:r>
                      <a:endParaRPr lang="nl-NL" sz="1050" b="0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Slap worden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Andere kleur krijgen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E0C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C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C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Met een hamer op slaan</a:t>
                      </a: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Kapot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Plat worden </a:t>
                      </a:r>
                    </a:p>
                    <a:p>
                      <a:pPr algn="l" rtl="0" fontAlgn="base"/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 dirty="0">
                        <a:effectLst/>
                      </a:endParaRP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E0C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CA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A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1688828"/>
                  </a:ext>
                </a:extLst>
              </a:tr>
              <a:tr h="43321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Afkoelen(bevriezen) </a:t>
                      </a:r>
                      <a:endParaRPr lang="nl-NL" sz="1050" b="1" i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Harder worden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Makkenlijker breken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4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C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Stuk snijden</a:t>
                      </a: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Stuk gaan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4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C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 dirty="0" err="1">
                          <a:effectLst/>
                          <a:latin typeface="Calibri" panose="020F0502020204030204" pitchFamily="34" charset="0"/>
                        </a:rPr>
                        <a:t>Verfen</a:t>
                      </a: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Krijgt een andere kleur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4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0E0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A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0E0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588896"/>
                  </a:ext>
                </a:extLst>
              </a:tr>
              <a:tr h="567871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 nat maken </a:t>
                      </a:r>
                      <a:endParaRPr lang="nl-NL" sz="1050" b="1" i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Roesten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Schoon worden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40D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D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D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Met een houtsnijder</a:t>
                      </a: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Stuk gaan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40D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D6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D6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Gooien</a:t>
                      </a: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Kapot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Of hij blijft heel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deuk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B0D6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DE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0E0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DE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6654205"/>
                  </a:ext>
                </a:extLst>
              </a:tr>
              <a:tr h="702524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Buigen </a:t>
                      </a:r>
                      <a:endParaRPr lang="nl-NL" sz="1050" b="1" i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Breken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buigen </a:t>
                      </a:r>
                    </a:p>
                    <a:p>
                      <a:pPr algn="l" rtl="0" fontAlgn="base"/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1" i="0">
                        <a:effectLst/>
                      </a:endParaRPr>
                    </a:p>
                    <a:p>
                      <a:pPr algn="l" rtl="0" fontAlgn="base"/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1" i="0">
                        <a:effectLst/>
                      </a:endParaRP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E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D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Verbranden</a:t>
                      </a: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Smelten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In de fik </a:t>
                      </a:r>
                    </a:p>
                    <a:p>
                      <a:pPr algn="l" rtl="0" fontAlgn="base"/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>
                        <a:effectLst/>
                      </a:endParaRP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E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D6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D6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D6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Verwarmen/verbranden</a:t>
                      </a: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Smelten 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Verbrand en word andere kleur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Gaat in de fik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B0D6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D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DE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D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0264067"/>
                  </a:ext>
                </a:extLst>
              </a:tr>
              <a:tr h="83717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Stampen/slaan </a:t>
                      </a:r>
                      <a:endParaRPr lang="nl-NL" sz="1050" b="1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Plat worden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Hand/hamer breken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Metaal breken </a:t>
                      </a:r>
                    </a:p>
                    <a:p>
                      <a:pPr algn="l" rtl="0" fontAlgn="base"/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1" i="0" dirty="0">
                        <a:effectLst/>
                      </a:endParaRPr>
                    </a:p>
                    <a:p>
                      <a:pPr algn="l" rtl="0" fontAlgn="base"/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1" i="0" dirty="0">
                        <a:effectLst/>
                      </a:endParaRP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9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Er over heen fietsen</a:t>
                      </a: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Vies worden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9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D5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D6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D5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Zagen</a:t>
                      </a: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Breekt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Hij word in 2e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C0D5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D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2866121"/>
                  </a:ext>
                </a:extLst>
              </a:tr>
              <a:tr h="43321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30E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E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E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Erop staan</a:t>
                      </a: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Vies worden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30E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E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D5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E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Ophangen</a:t>
                      </a: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Hij word langer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Er gebeurt niks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80E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D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D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0689923"/>
                  </a:ext>
                </a:extLst>
              </a:tr>
              <a:tr h="43321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800" b="1" i="0">
                        <a:effectLst/>
                      </a:endParaRPr>
                    </a:p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800" b="1" i="0">
                        <a:effectLst/>
                      </a:endParaRP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B0D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D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E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D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Strechen</a:t>
                      </a: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Uitendelijk uit elkaar worden gereten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B0D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0D7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E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0D7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Uit rekken</a:t>
                      </a: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Hij word langer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Hij breekt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50D7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D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0022766"/>
                  </a:ext>
                </a:extLst>
              </a:tr>
              <a:tr h="43321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800" b="1" i="0">
                        <a:effectLst/>
                      </a:endParaRPr>
                    </a:p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800" b="1" i="0">
                        <a:effectLst/>
                      </a:endParaRP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D0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D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In een vriezer leggen</a:t>
                      </a: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Heel hard worden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een andere kleur krijgen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D0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D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0D7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D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In het water gooien</a:t>
                      </a: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Hij word nat </a:t>
                      </a:r>
                    </a:p>
                    <a:p>
                      <a:pPr algn="l" rtl="0" fontAlgn="base"/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 dirty="0">
                        <a:effectLst/>
                      </a:endParaRP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B0D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D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D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4136755"/>
                  </a:ext>
                </a:extLst>
              </a:tr>
              <a:tr h="43321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800" b="1" i="0">
                        <a:effectLst/>
                      </a:endParaRPr>
                    </a:p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800" b="1" i="0">
                        <a:effectLst/>
                      </a:endParaRP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E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Met een hamer erop inrammen</a:t>
                      </a: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Sommige naden gaan los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E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0D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D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0D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Bevriezen</a:t>
                      </a: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Hij bevriest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Word heel koud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90D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D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605860"/>
                  </a:ext>
                </a:extLst>
              </a:tr>
              <a:tr h="43321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800" b="1" i="0">
                        <a:effectLst/>
                      </a:endParaRPr>
                    </a:p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800" b="1" i="0">
                        <a:effectLst/>
                      </a:endParaRP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50D7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0D7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0D7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In een magnetron/ oven leggen</a:t>
                      </a: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Verbranden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50D7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0D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Overrijden</a:t>
                      </a: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Gaat kapot 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Word plat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4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0E5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0E5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4098782"/>
                  </a:ext>
                </a:extLst>
              </a:tr>
              <a:tr h="298564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800" b="1" i="0">
                        <a:effectLst/>
                      </a:endParaRPr>
                    </a:p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800" b="1" i="0">
                        <a:effectLst/>
                      </a:endParaRP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50D7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0D7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0D7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0D7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Een electrice schok geven</a:t>
                      </a: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Verbranden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50D7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E1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DD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E1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Heel lang in het donker liggen</a:t>
                      </a: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Ik denk niks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00E1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DF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0E5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DF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6794049"/>
                  </a:ext>
                </a:extLst>
              </a:tr>
              <a:tr h="43321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9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0D7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>
                          <a:effectLst/>
                          <a:latin typeface="Calibri" panose="020F0502020204030204" pitchFamily="34" charset="0"/>
                        </a:rPr>
                        <a:t>Heel lang in zeep leggen</a:t>
                      </a: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Van kleur veranderen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9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DF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E1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DF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Pletten</a:t>
                      </a: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Gaat kapot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Word plat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C0DF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0DC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DF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0DC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2942671"/>
                  </a:ext>
                </a:extLst>
              </a:tr>
              <a:tr h="433217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6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80E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E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0E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E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80E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DF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900" b="1" i="0" dirty="0">
                          <a:effectLst/>
                          <a:latin typeface="Calibri" panose="020F0502020204030204" pitchFamily="34" charset="0"/>
                        </a:rPr>
                        <a:t>In het Chloor leggen </a:t>
                      </a: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sz="1050" b="0" i="0" dirty="0">
                        <a:effectLst/>
                      </a:endParaRP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Andere </a:t>
                      </a:r>
                      <a:r>
                        <a:rPr lang="nl-NL" sz="900" b="0" i="0" dirty="0" err="1">
                          <a:effectLst/>
                          <a:latin typeface="Calibri" panose="020F0502020204030204" pitchFamily="34" charset="0"/>
                        </a:rPr>
                        <a:t>supstantie</a:t>
                      </a: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 worden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nl-NL" sz="900" b="0" i="0" dirty="0">
                          <a:effectLst/>
                          <a:latin typeface="Calibri" panose="020F0502020204030204" pitchFamily="34" charset="0"/>
                        </a:rPr>
                        <a:t>oplossen </a:t>
                      </a:r>
                    </a:p>
                  </a:txBody>
                  <a:tcPr marL="29803" marR="29803" marT="14901" marB="14901">
                    <a:lnL w="6350" cap="flat" cmpd="sng" algn="ctr">
                      <a:solidFill>
                        <a:srgbClr val="D0E3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D7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DC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D7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9641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8952936"/>
      </p:ext>
    </p:extLst>
  </p:cSld>
  <p:clrMapOvr>
    <a:masterClrMapping/>
  </p:clrMapOvr>
</p:sld>
</file>

<file path=ppt/theme/theme1.xml><?xml version="1.0" encoding="utf-8"?>
<a:theme xmlns:a="http://schemas.openxmlformats.org/drawingml/2006/main" name="Adorn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8E2E7"/>
      </a:lt2>
      <a:accent1>
        <a:srgbClr val="21BA45"/>
      </a:accent1>
      <a:accent2>
        <a:srgbClr val="32BA14"/>
      </a:accent2>
      <a:accent3>
        <a:srgbClr val="77B220"/>
      </a:accent3>
      <a:accent4>
        <a:srgbClr val="A7A512"/>
      </a:accent4>
      <a:accent5>
        <a:srgbClr val="DF8F25"/>
      </a:accent5>
      <a:accent6>
        <a:srgbClr val="D53417"/>
      </a:accent6>
      <a:hlink>
        <a:srgbClr val="9A7F33"/>
      </a:hlink>
      <a:folHlink>
        <a:srgbClr val="7F7F7F"/>
      </a:folHlink>
    </a:clrScheme>
    <a:fontScheme name="Bembo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ornVTI" id="{497E3FA9-5A27-4D12-9D04-917BEF3D1303}" vid="{34192A01-61CA-4566-9818-841C607496F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329</Words>
  <Application>Microsoft Office PowerPoint</Application>
  <PresentationFormat>Widescreen</PresentationFormat>
  <Paragraphs>134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AdornVTI</vt:lpstr>
      <vt:lpstr>Eindpresentatie van zooi naar mooi</vt:lpstr>
      <vt:lpstr>Ons eindproduct</vt:lpstr>
      <vt:lpstr>proces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>Lotus Luth</cp:lastModifiedBy>
  <cp:revision>2</cp:revision>
  <dcterms:created xsi:type="dcterms:W3CDTF">2022-06-14T04:49:51Z</dcterms:created>
  <dcterms:modified xsi:type="dcterms:W3CDTF">2022-06-29T14:20:04Z</dcterms:modified>
</cp:coreProperties>
</file>